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sldIdLst>
    <p:sldId id="256" r:id="rId6"/>
    <p:sldId id="262" r:id="rId7"/>
    <p:sldId id="264" r:id="rId8"/>
    <p:sldId id="260" r:id="rId9"/>
    <p:sldId id="267" r:id="rId10"/>
    <p:sldId id="261" r:id="rId11"/>
    <p:sldId id="268"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0D0"/>
    <a:srgbClr val="5B8CC4"/>
    <a:srgbClr val="005F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613" autoAdjust="0"/>
  </p:normalViewPr>
  <p:slideViewPr>
    <p:cSldViewPr snapToGrid="0" snapToObjects="1">
      <p:cViewPr varScale="1">
        <p:scale>
          <a:sx n="84" d="100"/>
          <a:sy n="84" d="100"/>
        </p:scale>
        <p:origin x="141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6FAB9-BA7F-463D-86AE-3E459E193052}" type="datetimeFigureOut">
              <a:rPr lang="en-US" smtClean="0"/>
              <a:t>8/19/2016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4D000-38B4-441A-A30B-188594F9B48C}" type="slidenum">
              <a:rPr lang="en-US" smtClean="0"/>
              <a:t>‹#›</a:t>
            </a:fld>
            <a:endParaRPr lang="en-US"/>
          </a:p>
        </p:txBody>
      </p:sp>
    </p:spTree>
    <p:extLst>
      <p:ext uri="{BB962C8B-B14F-4D97-AF65-F5344CB8AC3E}">
        <p14:creationId xmlns:p14="http://schemas.microsoft.com/office/powerpoint/2010/main" val="303442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check – update slide, this is probably observables</a:t>
            </a:r>
            <a:endParaRPr lang="en-US" dirty="0"/>
          </a:p>
        </p:txBody>
      </p:sp>
      <p:sp>
        <p:nvSpPr>
          <p:cNvPr id="4" name="Slide Number Placeholder 3"/>
          <p:cNvSpPr>
            <a:spLocks noGrp="1"/>
          </p:cNvSpPr>
          <p:nvPr>
            <p:ph type="sldNum" sz="quarter" idx="10"/>
          </p:nvPr>
        </p:nvSpPr>
        <p:spPr/>
        <p:txBody>
          <a:bodyPr/>
          <a:lstStyle/>
          <a:p>
            <a:fld id="{19426AE1-EA6A-4C8E-B3A8-7D7071F5F4DD}" type="slidenum">
              <a:rPr lang="en-US" smtClean="0"/>
              <a:t>7</a:t>
            </a:fld>
            <a:endParaRPr lang="en-US"/>
          </a:p>
        </p:txBody>
      </p:sp>
    </p:spTree>
    <p:extLst>
      <p:ext uri="{BB962C8B-B14F-4D97-AF65-F5344CB8AC3E}">
        <p14:creationId xmlns:p14="http://schemas.microsoft.com/office/powerpoint/2010/main" val="290949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basicwave1_ppt_STANDARD_COVER_no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001257"/>
            <a:ext cx="7772400" cy="1470025"/>
          </a:xfrm>
        </p:spPr>
        <p:txBody>
          <a:bodyPr anchor="b">
            <a:noAutofit/>
          </a:bodyPr>
          <a:lstStyle>
            <a:lvl1pPr algn="ctr">
              <a:lnSpc>
                <a:spcPct val="100000"/>
              </a:lnSpc>
              <a:defRPr sz="3200" cap="all">
                <a:solidFill>
                  <a:srgbClr val="005FA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2471281"/>
            <a:ext cx="5486400" cy="1752600"/>
          </a:xfrm>
        </p:spPr>
        <p:txBody>
          <a:bodyPr>
            <a:normAutofit/>
          </a:bodyPr>
          <a:lstStyle>
            <a:lvl1pPr marL="0" indent="0" algn="ctr">
              <a:lnSpc>
                <a:spcPct val="100000"/>
              </a:lnSpc>
              <a:buNone/>
              <a:defRPr sz="2000" cap="all">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D06104-56E3-4246-8C2B-9FBF7FEA9ACA}" type="slidenum">
              <a:rPr lang="en-US" smtClean="0"/>
              <a:t>‹#›</a:t>
            </a:fld>
            <a:endParaRPr lang="en-US" dirty="0"/>
          </a:p>
        </p:txBody>
      </p:sp>
      <p:pic>
        <p:nvPicPr>
          <p:cNvPr id="8" name="Picture 7"/>
          <p:cNvPicPr>
            <a:picLocks noChangeAspect="1"/>
          </p:cNvPicPr>
          <p:nvPr userDrawn="1"/>
        </p:nvPicPr>
        <p:blipFill>
          <a:blip r:embed="rId3"/>
          <a:stretch>
            <a:fillRect/>
          </a:stretch>
        </p:blipFill>
        <p:spPr>
          <a:xfrm>
            <a:off x="3822406" y="4533354"/>
            <a:ext cx="1499188" cy="914400"/>
          </a:xfrm>
          <a:prstGeom prst="rect">
            <a:avLst/>
          </a:prstGeom>
        </p:spPr>
      </p:pic>
    </p:spTree>
    <p:extLst>
      <p:ext uri="{BB962C8B-B14F-4D97-AF65-F5344CB8AC3E}">
        <p14:creationId xmlns:p14="http://schemas.microsoft.com/office/powerpoint/2010/main" val="23997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48255"/>
            <a:ext cx="7772400" cy="847355"/>
          </a:xfrm>
        </p:spPr>
        <p:txBody>
          <a:bodyPr anchor="b">
            <a:normAutofit/>
          </a:bodyPr>
          <a:lstStyle>
            <a:lvl1pPr algn="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85800" y="2190270"/>
            <a:ext cx="7772400" cy="3838009"/>
          </a:xfrm>
        </p:spPr>
        <p:txBody>
          <a:bodyPr>
            <a:normAutofit/>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D06104-56E3-4246-8C2B-9FBF7FEA9ACA}" type="slidenum">
              <a:rPr lang="en-US" smtClean="0"/>
              <a:t>‹#›</a:t>
            </a:fld>
            <a:endParaRPr lang="en-US" dirty="0"/>
          </a:p>
        </p:txBody>
      </p:sp>
      <p:sp>
        <p:nvSpPr>
          <p:cNvPr id="8" name="Text Placeholder 7"/>
          <p:cNvSpPr>
            <a:spLocks noGrp="1"/>
          </p:cNvSpPr>
          <p:nvPr>
            <p:ph type="body" sz="quarter" idx="13" hasCustomPrompt="1"/>
          </p:nvPr>
        </p:nvSpPr>
        <p:spPr>
          <a:xfrm>
            <a:off x="685800" y="1595609"/>
            <a:ext cx="7772400" cy="605979"/>
          </a:xfrm>
        </p:spPr>
        <p:txBody>
          <a:bodyPr>
            <a:noAutofit/>
          </a:bodyPr>
          <a:lstStyle>
            <a:lvl1pPr marL="0" indent="0" algn="r">
              <a:buNone/>
              <a:defRPr sz="1800" i="0">
                <a:solidFill>
                  <a:srgbClr val="404040"/>
                </a:solidFill>
                <a:latin typeface="Calibri"/>
                <a:cs typeface="Calibri"/>
              </a:defRPr>
            </a:lvl1pPr>
            <a:lvl2pPr marL="457200" indent="0" algn="r">
              <a:buNone/>
              <a:defRPr sz="1600">
                <a:latin typeface="Cambria"/>
                <a:cs typeface="Cambria"/>
              </a:defRPr>
            </a:lvl2pPr>
            <a:lvl3pPr marL="914400" indent="0" algn="r">
              <a:buNone/>
              <a:defRPr sz="1600">
                <a:latin typeface="Cambria"/>
                <a:cs typeface="Cambria"/>
              </a:defRPr>
            </a:lvl3pPr>
            <a:lvl4pPr marL="1371600" indent="0" algn="r">
              <a:buNone/>
              <a:defRPr sz="1600">
                <a:latin typeface="Cambria"/>
                <a:cs typeface="Cambria"/>
              </a:defRPr>
            </a:lvl4pPr>
            <a:lvl5pPr marL="1828800" indent="0" algn="r">
              <a:buNone/>
              <a:defRPr sz="1600">
                <a:latin typeface="Cambria"/>
                <a:cs typeface="Cambria"/>
              </a:defRPr>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13832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585745"/>
            <a:ext cx="5105400" cy="1362075"/>
          </a:xfrm>
        </p:spPr>
        <p:txBody>
          <a:bodyPr anchor="b">
            <a:normAutofit/>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947820"/>
            <a:ext cx="5105400" cy="1500187"/>
          </a:xfrm>
        </p:spPr>
        <p:txBody>
          <a:bodyPr anchor="t">
            <a:normAutofit/>
          </a:bodyPr>
          <a:lstStyle>
            <a:lvl1pPr marL="0" indent="0" algn="ctr">
              <a:buNone/>
              <a:defRPr sz="2000" i="0">
                <a:solidFill>
                  <a:srgbClr val="40404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D06104-56E3-4246-8C2B-9FBF7FEA9ACA}" type="slidenum">
              <a:rPr lang="en-US" smtClean="0"/>
              <a:t>‹#›</a:t>
            </a:fld>
            <a:endParaRPr lang="en-US" dirty="0"/>
          </a:p>
        </p:txBody>
      </p:sp>
    </p:spTree>
    <p:extLst>
      <p:ext uri="{BB962C8B-B14F-4D97-AF65-F5344CB8AC3E}">
        <p14:creationId xmlns:p14="http://schemas.microsoft.com/office/powerpoint/2010/main" val="218493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48255"/>
            <a:ext cx="7772400" cy="853440"/>
          </a:xfrm>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685800" y="2420865"/>
            <a:ext cx="3810000" cy="340626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20865"/>
            <a:ext cx="3810000" cy="340626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D06104-56E3-4246-8C2B-9FBF7FEA9ACA}" type="slidenum">
              <a:rPr lang="en-US" smtClean="0"/>
              <a:t>‹#›</a:t>
            </a:fld>
            <a:endParaRPr lang="en-US" dirty="0"/>
          </a:p>
        </p:txBody>
      </p:sp>
      <p:sp>
        <p:nvSpPr>
          <p:cNvPr id="12" name="Text Placeholder 11"/>
          <p:cNvSpPr>
            <a:spLocks noGrp="1"/>
          </p:cNvSpPr>
          <p:nvPr>
            <p:ph type="body" sz="quarter" idx="13" hasCustomPrompt="1"/>
          </p:nvPr>
        </p:nvSpPr>
        <p:spPr>
          <a:xfrm>
            <a:off x="685800" y="1601695"/>
            <a:ext cx="7772400" cy="609600"/>
          </a:xfrm>
        </p:spPr>
        <p:txBody>
          <a:bodyPr>
            <a:normAutofit/>
          </a:bodyPr>
          <a:lstStyle>
            <a:lvl1pPr marL="0" indent="0" algn="r">
              <a:buNone/>
              <a:defRPr sz="1800" i="1">
                <a:solidFill>
                  <a:srgbClr val="404040"/>
                </a:solidFill>
                <a:latin typeface="Times New Roman"/>
                <a:cs typeface="Times New Roman"/>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73274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750859"/>
            <a:ext cx="7772400" cy="853440"/>
          </a:xfrm>
        </p:spPr>
        <p:txBody>
          <a:bodyPr anchor="b"/>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486823"/>
            <a:ext cx="3811588" cy="639763"/>
          </a:xfrm>
        </p:spPr>
        <p:txBody>
          <a:bodyPr anchor="b">
            <a:normAutofit/>
          </a:bodyPr>
          <a:lstStyle>
            <a:lvl1pPr marL="0" indent="0">
              <a:buNone/>
              <a:defRPr sz="1800" b="0" i="0" cap="a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3126585"/>
            <a:ext cx="3811588" cy="273507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2486823"/>
            <a:ext cx="3813174" cy="639763"/>
          </a:xfrm>
        </p:spPr>
        <p:txBody>
          <a:bodyPr anchor="b">
            <a:normAutofit/>
          </a:bodyPr>
          <a:lstStyle>
            <a:lvl1pPr marL="0" indent="0">
              <a:buNone/>
              <a:defRPr sz="1800" b="0" i="0" cap="a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3126585"/>
            <a:ext cx="3813174" cy="273507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D06104-56E3-4246-8C2B-9FBF7FEA9ACA}" type="slidenum">
              <a:rPr lang="en-US" smtClean="0"/>
              <a:t>‹#›</a:t>
            </a:fld>
            <a:endParaRPr lang="en-US" dirty="0"/>
          </a:p>
        </p:txBody>
      </p:sp>
      <p:sp>
        <p:nvSpPr>
          <p:cNvPr id="11" name="Text Placeholder 10"/>
          <p:cNvSpPr>
            <a:spLocks noGrp="1"/>
          </p:cNvSpPr>
          <p:nvPr>
            <p:ph type="body" sz="quarter" idx="13" hasCustomPrompt="1"/>
          </p:nvPr>
        </p:nvSpPr>
        <p:spPr>
          <a:xfrm>
            <a:off x="685800" y="1604299"/>
            <a:ext cx="7772400" cy="609600"/>
          </a:xfrm>
        </p:spPr>
        <p:txBody>
          <a:bodyPr>
            <a:normAutofit/>
          </a:bodyPr>
          <a:lstStyle>
            <a:lvl1pPr marL="0" indent="0" algn="r">
              <a:buNone/>
              <a:defRPr sz="1800" i="1">
                <a:solidFill>
                  <a:srgbClr val="404040"/>
                </a:solidFill>
                <a:latin typeface="Times New Roman"/>
                <a:cs typeface="Times New Roman"/>
              </a:defRPr>
            </a:lvl1pPr>
            <a:lvl2pPr>
              <a:defRPr>
                <a:latin typeface="Cambria"/>
                <a:cs typeface="Cambria"/>
              </a:defRPr>
            </a:lvl2pPr>
            <a:lvl3pPr>
              <a:defRPr>
                <a:latin typeface="Cambria"/>
                <a:cs typeface="Cambria"/>
              </a:defRPr>
            </a:lvl3pPr>
            <a:lvl4pPr>
              <a:defRPr>
                <a:latin typeface="Cambria"/>
                <a:cs typeface="Cambria"/>
              </a:defRPr>
            </a:lvl4pPr>
            <a:lvl5pPr>
              <a:defRPr>
                <a:latin typeface="Cambria"/>
                <a:cs typeface="Cambria"/>
              </a:defRPr>
            </a:lvl5pPr>
          </a:lstStyle>
          <a:p>
            <a:pPr lvl="0"/>
            <a:r>
              <a:rPr lang="en-US" dirty="0" smtClean="0"/>
              <a:t>Click to edit Master subtitle style</a:t>
            </a:r>
            <a:endParaRPr lang="en-US" dirty="0"/>
          </a:p>
        </p:txBody>
      </p:sp>
    </p:spTree>
    <p:extLst>
      <p:ext uri="{BB962C8B-B14F-4D97-AF65-F5344CB8AC3E}">
        <p14:creationId xmlns:p14="http://schemas.microsoft.com/office/powerpoint/2010/main" val="67237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D06104-56E3-4246-8C2B-9FBF7FEA9ACA}" type="slidenum">
              <a:rPr lang="en-US" smtClean="0"/>
              <a:t>‹#›</a:t>
            </a:fld>
            <a:endParaRPr lang="en-US" dirty="0"/>
          </a:p>
        </p:txBody>
      </p:sp>
    </p:spTree>
    <p:extLst>
      <p:ext uri="{BB962C8B-B14F-4D97-AF65-F5344CB8AC3E}">
        <p14:creationId xmlns:p14="http://schemas.microsoft.com/office/powerpoint/2010/main" val="315631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39E42-C247-7045-973F-E188D7A47937}" type="datetimeFigureOut">
              <a:rPr lang="en-US" smtClean="0"/>
              <a:t>8/19/2016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D06104-56E3-4246-8C2B-9FBF7FEA9ACA}" type="slidenum">
              <a:rPr lang="en-US" smtClean="0"/>
              <a:t>‹#›</a:t>
            </a:fld>
            <a:endParaRPr lang="en-US" dirty="0"/>
          </a:p>
        </p:txBody>
      </p:sp>
    </p:spTree>
    <p:extLst>
      <p:ext uri="{BB962C8B-B14F-4D97-AF65-F5344CB8AC3E}">
        <p14:creationId xmlns:p14="http://schemas.microsoft.com/office/powerpoint/2010/main" val="17163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50347"/>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2200058"/>
            <a:ext cx="7772400" cy="38380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39E42-C247-7045-973F-E188D7A47937}" type="datetimeFigureOut">
              <a:rPr lang="en-US" smtClean="0"/>
              <a:t>8/19/2016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06104-56E3-4246-8C2B-9FBF7FEA9ACA}" type="slidenum">
              <a:rPr lang="en-US" smtClean="0"/>
              <a:t>‹#›</a:t>
            </a:fld>
            <a:endParaRPr lang="en-US" dirty="0"/>
          </a:p>
        </p:txBody>
      </p:sp>
      <p:pic>
        <p:nvPicPr>
          <p:cNvPr id="7" name="Picture 6"/>
          <p:cNvPicPr>
            <a:picLocks noChangeAspect="1"/>
          </p:cNvPicPr>
          <p:nvPr userDrawn="1"/>
        </p:nvPicPr>
        <p:blipFill>
          <a:blip r:embed="rId10"/>
          <a:stretch>
            <a:fillRect/>
          </a:stretch>
        </p:blipFill>
        <p:spPr>
          <a:xfrm>
            <a:off x="8097040" y="5901415"/>
            <a:ext cx="777240" cy="474062"/>
          </a:xfrm>
          <a:prstGeom prst="rect">
            <a:avLst/>
          </a:prstGeom>
        </p:spPr>
      </p:pic>
    </p:spTree>
    <p:extLst>
      <p:ext uri="{BB962C8B-B14F-4D97-AF65-F5344CB8AC3E}">
        <p14:creationId xmlns:p14="http://schemas.microsoft.com/office/powerpoint/2010/main" val="235614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r" defTabSz="457200" rtl="0" eaLnBrk="1" latinLnBrk="0" hangingPunct="1">
        <a:spcBef>
          <a:spcPct val="0"/>
        </a:spcBef>
        <a:buNone/>
        <a:defRPr sz="2800" kern="1200">
          <a:solidFill>
            <a:srgbClr val="005FAD"/>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4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vsac.nlm.nih.gov/" TargetMode="External"/><Relationship Id="rId2" Type="http://schemas.openxmlformats.org/officeDocument/2006/relationships/hyperlink" Target="http://www.hl7.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C-CDA Encoding Issues and Solutions</a:t>
            </a:r>
            <a:endParaRPr lang="en-US" dirty="0"/>
          </a:p>
        </p:txBody>
      </p:sp>
      <p:sp>
        <p:nvSpPr>
          <p:cNvPr id="3" name="Subtitle 2"/>
          <p:cNvSpPr>
            <a:spLocks noGrp="1"/>
          </p:cNvSpPr>
          <p:nvPr>
            <p:ph type="subTitle" idx="1"/>
          </p:nvPr>
        </p:nvSpPr>
        <p:spPr/>
        <p:txBody>
          <a:bodyPr/>
          <a:lstStyle/>
          <a:p>
            <a:r>
              <a:rPr lang="en-US" dirty="0" smtClean="0"/>
              <a:t>Susan Matney, PhD, rnc-ob, faan</a:t>
            </a:r>
          </a:p>
          <a:p>
            <a:r>
              <a:rPr lang="en-US" dirty="0" smtClean="0"/>
              <a:t>Rob mcclure, md</a:t>
            </a:r>
            <a:endParaRPr lang="en-US" dirty="0"/>
          </a:p>
        </p:txBody>
      </p:sp>
    </p:spTree>
    <p:extLst>
      <p:ext uri="{BB962C8B-B14F-4D97-AF65-F5344CB8AC3E}">
        <p14:creationId xmlns:p14="http://schemas.microsoft.com/office/powerpoint/2010/main" val="404763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Sets Discussed Today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1200507"/>
              </p:ext>
            </p:extLst>
          </p:nvPr>
        </p:nvGraphicFramePr>
        <p:xfrm>
          <a:off x="448056" y="1792224"/>
          <a:ext cx="8577072" cy="3160559"/>
        </p:xfrm>
        <a:graphic>
          <a:graphicData uri="http://schemas.openxmlformats.org/drawingml/2006/table">
            <a:tbl>
              <a:tblPr firstRow="1" firstCol="1" bandRow="1">
                <a:tableStyleId>{5C22544A-7EE6-4342-B048-85BDC9FD1C3A}</a:tableStyleId>
              </a:tblPr>
              <a:tblGrid>
                <a:gridCol w="1919660"/>
                <a:gridCol w="3161793"/>
                <a:gridCol w="2122918"/>
                <a:gridCol w="1372701"/>
              </a:tblGrid>
              <a:tr h="489857">
                <a:tc>
                  <a:txBody>
                    <a:bodyPr/>
                    <a:lstStyle/>
                    <a:p>
                      <a:pPr marL="0" marR="0">
                        <a:spcBef>
                          <a:spcPts val="0"/>
                        </a:spcBef>
                        <a:spcAft>
                          <a:spcPts val="0"/>
                        </a:spcAft>
                      </a:pPr>
                      <a:r>
                        <a:rPr lang="en-US" sz="1600" dirty="0">
                          <a:effectLst/>
                        </a:rPr>
                        <a:t>Value Set name</a:t>
                      </a:r>
                      <a:endParaRPr lang="en-US" sz="24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OID</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Link</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200" dirty="0">
                          <a:effectLst/>
                        </a:rPr>
                        <a:t>Code </a:t>
                      </a:r>
                      <a:r>
                        <a:rPr lang="en-US" sz="1200" dirty="0" smtClean="0">
                          <a:effectLst/>
                        </a:rPr>
                        <a:t>System</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r>
              <a:tr h="890234">
                <a:tc>
                  <a:txBody>
                    <a:bodyPr/>
                    <a:lstStyle/>
                    <a:p>
                      <a:pPr marL="0" marR="0">
                        <a:spcBef>
                          <a:spcPts val="0"/>
                        </a:spcBef>
                        <a:spcAft>
                          <a:spcPts val="0"/>
                        </a:spcAft>
                      </a:pPr>
                      <a:r>
                        <a:rPr lang="en-US" sz="1600" dirty="0">
                          <a:effectLst/>
                        </a:rPr>
                        <a:t>ADL Result Type</a:t>
                      </a:r>
                      <a:endParaRPr lang="en-US" sz="24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urn:oid:2.16.840.1.113883.11.20.9.47</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u="sng" dirty="0">
                          <a:effectLst/>
                          <a:hlinkClick r:id="rId2"/>
                        </a:rPr>
                        <a:t>http://www.hl7.org</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LOINC</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r>
              <a:tr h="890234">
                <a:tc>
                  <a:txBody>
                    <a:bodyPr/>
                    <a:lstStyle/>
                    <a:p>
                      <a:pPr marL="0" marR="0">
                        <a:spcBef>
                          <a:spcPts val="0"/>
                        </a:spcBef>
                        <a:spcAft>
                          <a:spcPts val="0"/>
                        </a:spcAft>
                      </a:pPr>
                      <a:r>
                        <a:rPr lang="en-US" sz="1600" dirty="0">
                          <a:effectLst/>
                        </a:rPr>
                        <a:t>Wound Characteristic</a:t>
                      </a:r>
                      <a:endParaRPr lang="en-US" sz="24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urn:oid:2.16.840.1.113883.11.20.9.58</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u="sng" dirty="0">
                          <a:effectLst/>
                          <a:hlinkClick r:id="rId3"/>
                        </a:rPr>
                        <a:t>https://vsac.nlm.nih.gov</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SNOMED CT</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r>
              <a:tr h="890234">
                <a:tc>
                  <a:txBody>
                    <a:bodyPr/>
                    <a:lstStyle/>
                    <a:p>
                      <a:pPr marL="0" marR="0">
                        <a:spcBef>
                          <a:spcPts val="0"/>
                        </a:spcBef>
                        <a:spcAft>
                          <a:spcPts val="0"/>
                        </a:spcAft>
                      </a:pPr>
                      <a:r>
                        <a:rPr lang="en-US" sz="1600" dirty="0">
                          <a:effectLst/>
                        </a:rPr>
                        <a:t>Wound Type</a:t>
                      </a:r>
                      <a:endParaRPr lang="en-US" sz="24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urn:oid:2.16.840.1.113883.1.11.20.2.6</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u="sng" dirty="0">
                          <a:effectLst/>
                          <a:hlinkClick r:id="rId3"/>
                        </a:rPr>
                        <a:t>https://vsac.nlm.nih.gov</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c>
                  <a:txBody>
                    <a:bodyPr/>
                    <a:lstStyle/>
                    <a:p>
                      <a:pPr marL="0" marR="0">
                        <a:spcBef>
                          <a:spcPts val="0"/>
                        </a:spcBef>
                        <a:spcAft>
                          <a:spcPts val="0"/>
                        </a:spcAft>
                      </a:pPr>
                      <a:r>
                        <a:rPr lang="en-US" sz="1400" dirty="0">
                          <a:effectLst/>
                        </a:rPr>
                        <a:t>SNOMED CT</a:t>
                      </a:r>
                      <a:endParaRPr lang="en-US" sz="1800" dirty="0">
                        <a:effectLst/>
                        <a:latin typeface="Times New Roman" panose="02020603050405020304" pitchFamily="18" charset="0"/>
                        <a:ea typeface="Calibri" panose="020F0502020204030204" pitchFamily="34" charset="0"/>
                      </a:endParaRPr>
                    </a:p>
                  </a:txBody>
                  <a:tcPr marL="25545" marR="25545" marT="17030" marB="17030" anchor="b"/>
                </a:tc>
              </a:tr>
            </a:tbl>
          </a:graphicData>
        </a:graphic>
      </p:graphicFrame>
    </p:spTree>
    <p:extLst>
      <p:ext uri="{BB962C8B-B14F-4D97-AF65-F5344CB8AC3E}">
        <p14:creationId xmlns:p14="http://schemas.microsoft.com/office/powerpoint/2010/main" val="61576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65" y="1679712"/>
            <a:ext cx="7772400" cy="621575"/>
          </a:xfrm>
        </p:spPr>
        <p:txBody>
          <a:bodyPr>
            <a:normAutofit fontScale="90000"/>
          </a:bodyPr>
          <a:lstStyle/>
          <a:p>
            <a:pPr algn="ctr"/>
            <a:r>
              <a:rPr lang="en-US" dirty="0" smtClean="0"/>
              <a:t>When </a:t>
            </a:r>
            <a:r>
              <a:rPr lang="en-US" dirty="0"/>
              <a:t>is it ok to reuse a LOINC question from an existing instrument</a:t>
            </a:r>
            <a:r>
              <a:rPr lang="en-US" dirty="0" smtClean="0"/>
              <a:t>?</a:t>
            </a:r>
            <a:br>
              <a:rPr lang="en-US" dirty="0" smtClean="0"/>
            </a:br>
            <a:r>
              <a:rPr lang="en-US" dirty="0"/>
              <a:t>Guidance From Dan Vreeman’s Blog</a:t>
            </a:r>
            <a:br>
              <a:rPr lang="en-US" dirty="0"/>
            </a:br>
            <a:r>
              <a:rPr lang="en-US" dirty="0"/>
              <a:t/>
            </a:r>
            <a:br>
              <a:rPr lang="en-US" dirty="0"/>
            </a:br>
            <a:endParaRPr lang="en-US" dirty="0"/>
          </a:p>
        </p:txBody>
      </p:sp>
      <p:pic>
        <p:nvPicPr>
          <p:cNvPr id="5" name="Content Placeholder 4"/>
          <p:cNvPicPr>
            <a:picLocks noGrp="1" noChangeAspect="1"/>
          </p:cNvPicPr>
          <p:nvPr>
            <p:ph idx="1"/>
          </p:nvPr>
        </p:nvPicPr>
        <p:blipFill rotWithShape="1">
          <a:blip r:embed="rId2"/>
          <a:srcRect l="6202" t="31213" r="9015" b="10674"/>
          <a:stretch/>
        </p:blipFill>
        <p:spPr>
          <a:xfrm>
            <a:off x="1282148" y="1529349"/>
            <a:ext cx="6589644" cy="1948070"/>
          </a:xfrm>
          <a:prstGeom prst="rect">
            <a:avLst/>
          </a:prstGeom>
        </p:spPr>
      </p:pic>
      <p:sp>
        <p:nvSpPr>
          <p:cNvPr id="8" name="Rectangle 7"/>
          <p:cNvSpPr/>
          <p:nvPr/>
        </p:nvSpPr>
        <p:spPr>
          <a:xfrm>
            <a:off x="467139" y="3530432"/>
            <a:ext cx="8478078" cy="2554545"/>
          </a:xfrm>
          <a:prstGeom prst="rect">
            <a:avLst/>
          </a:prstGeom>
        </p:spPr>
        <p:txBody>
          <a:bodyPr wrap="square">
            <a:spAutoFit/>
          </a:bodyPr>
          <a:lstStyle/>
          <a:p>
            <a:pPr marL="285750" indent="-285750">
              <a:buFont typeface="Arial" panose="020B0604020202020204" pitchFamily="34" charset="0"/>
              <a:buChar char="•"/>
            </a:pPr>
            <a:r>
              <a:rPr lang="en-US" sz="2000" dirty="0" smtClean="0"/>
              <a:t>Be </a:t>
            </a:r>
            <a:r>
              <a:rPr lang="en-US" sz="2000" dirty="0"/>
              <a:t>sure that you are asking the question in the same </a:t>
            </a:r>
            <a:r>
              <a:rPr lang="en-US" sz="2000" dirty="0" smtClean="0"/>
              <a:t>way</a:t>
            </a:r>
          </a:p>
          <a:p>
            <a:pPr marL="285750" indent="-285750">
              <a:buFont typeface="Arial" panose="020B0604020202020204" pitchFamily="34" charset="0"/>
              <a:buChar char="•"/>
            </a:pPr>
            <a:r>
              <a:rPr lang="en-US" sz="2000" dirty="0" smtClean="0"/>
              <a:t>If question </a:t>
            </a:r>
            <a:r>
              <a:rPr lang="en-US" sz="2000" dirty="0"/>
              <a:t>matches a particular LOINC </a:t>
            </a:r>
            <a:r>
              <a:rPr lang="en-US" sz="2000" dirty="0" smtClean="0"/>
              <a:t>code - evaluate </a:t>
            </a:r>
            <a:r>
              <a:rPr lang="en-US" sz="2000" dirty="0"/>
              <a:t>the answer </a:t>
            </a:r>
            <a:r>
              <a:rPr lang="en-US" sz="2000" dirty="0" smtClean="0"/>
              <a:t>list </a:t>
            </a:r>
            <a:endParaRPr lang="en-US" sz="2000" dirty="0" smtClean="0"/>
          </a:p>
          <a:p>
            <a:pPr marL="742950" lvl="1" indent="-285750">
              <a:buFont typeface="Arial" panose="020B0604020202020204" pitchFamily="34" charset="0"/>
              <a:buChar char="•"/>
            </a:pPr>
            <a:r>
              <a:rPr lang="en-US" sz="2000" b="1" dirty="0" smtClean="0"/>
              <a:t>Normative</a:t>
            </a:r>
            <a:r>
              <a:rPr lang="en-US" sz="2000" dirty="0" smtClean="0"/>
              <a:t> </a:t>
            </a:r>
            <a:r>
              <a:rPr lang="en-US" sz="2000" dirty="0" smtClean="0"/>
              <a:t>– your answer list MUST match the selected answer list</a:t>
            </a:r>
          </a:p>
          <a:p>
            <a:pPr marL="742950" lvl="1" indent="-285750">
              <a:buFont typeface="Arial" panose="020B0604020202020204" pitchFamily="34" charset="0"/>
              <a:buChar char="•"/>
            </a:pPr>
            <a:r>
              <a:rPr lang="en-US" sz="2000" b="1" dirty="0"/>
              <a:t>Preferred</a:t>
            </a:r>
            <a:r>
              <a:rPr lang="en-US" sz="2000" dirty="0"/>
              <a:t> </a:t>
            </a:r>
            <a:endParaRPr lang="en-US" sz="2000" dirty="0" smtClean="0"/>
          </a:p>
          <a:p>
            <a:pPr marL="1200150" lvl="2" indent="-285750">
              <a:buFont typeface="Arial" panose="020B0604020202020204" pitchFamily="34" charset="0"/>
              <a:buChar char="•"/>
            </a:pPr>
            <a:r>
              <a:rPr lang="en-US" sz="2000" dirty="0" smtClean="0"/>
              <a:t>Lists </a:t>
            </a:r>
            <a:r>
              <a:rPr lang="en-US" sz="2000" dirty="0"/>
              <a:t>contain a set of answers that users are strongly encouraged to </a:t>
            </a:r>
            <a:r>
              <a:rPr lang="en-US" sz="2000" dirty="0" smtClean="0"/>
              <a:t>use</a:t>
            </a:r>
          </a:p>
          <a:p>
            <a:pPr marL="1200150" lvl="2" indent="-285750">
              <a:buFont typeface="Arial" panose="020B0604020202020204" pitchFamily="34" charset="0"/>
              <a:buChar char="•"/>
            </a:pPr>
            <a:r>
              <a:rPr lang="en-US" sz="2000" dirty="0" smtClean="0"/>
              <a:t>User </a:t>
            </a:r>
            <a:r>
              <a:rPr lang="en-US" sz="2000" dirty="0"/>
              <a:t>could have alternate result values if necessary</a:t>
            </a:r>
            <a:r>
              <a:rPr lang="en-US" sz="2000" dirty="0" smtClean="0"/>
              <a:t>.</a:t>
            </a:r>
          </a:p>
          <a:p>
            <a:pPr marL="285750" indent="-285750">
              <a:buFont typeface="Arial" panose="020B0604020202020204" pitchFamily="34" charset="0"/>
              <a:buChar char="•"/>
            </a:pPr>
            <a:r>
              <a:rPr lang="en-US" sz="2000" dirty="0"/>
              <a:t>B</a:t>
            </a:r>
            <a:r>
              <a:rPr lang="en-US" sz="2000" dirty="0" smtClean="0"/>
              <a:t>e </a:t>
            </a:r>
            <a:r>
              <a:rPr lang="en-US" sz="2000" dirty="0"/>
              <a:t>aware of are </a:t>
            </a:r>
            <a:r>
              <a:rPr lang="en-US" sz="2000" b="1" dirty="0"/>
              <a:t>external copyright </a:t>
            </a:r>
            <a:r>
              <a:rPr lang="en-US" sz="2000" b="1" dirty="0" smtClean="0"/>
              <a:t>notices</a:t>
            </a:r>
            <a:endParaRPr lang="en-US" sz="2000" dirty="0" smtClean="0"/>
          </a:p>
        </p:txBody>
      </p:sp>
      <p:sp>
        <p:nvSpPr>
          <p:cNvPr id="10" name="TextBox 9"/>
          <p:cNvSpPr txBox="1"/>
          <p:nvPr/>
        </p:nvSpPr>
        <p:spPr>
          <a:xfrm>
            <a:off x="467139" y="6254496"/>
            <a:ext cx="7643589" cy="646331"/>
          </a:xfrm>
          <a:prstGeom prst="rect">
            <a:avLst/>
          </a:prstGeom>
          <a:noFill/>
        </p:spPr>
        <p:txBody>
          <a:bodyPr wrap="square" rtlCol="0">
            <a:spAutoFit/>
          </a:bodyPr>
          <a:lstStyle/>
          <a:p>
            <a:r>
              <a:rPr lang="en-US" dirty="0"/>
              <a:t>Source: https://danielvreeman.com/proper-use-of-loinc-question-codes-with-assessment-instrument-methods/</a:t>
            </a:r>
          </a:p>
        </p:txBody>
      </p:sp>
    </p:spTree>
    <p:extLst>
      <p:ext uri="{BB962C8B-B14F-4D97-AF65-F5344CB8AC3E}">
        <p14:creationId xmlns:p14="http://schemas.microsoft.com/office/powerpoint/2010/main" val="23870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55"/>
            <a:ext cx="7772400" cy="847355"/>
          </a:xfrm>
        </p:spPr>
        <p:txBody>
          <a:bodyPr/>
          <a:lstStyle/>
          <a:p>
            <a:r>
              <a:rPr lang="en-US" dirty="0" smtClean="0"/>
              <a:t>Activities of Daily Living (ADL) Result Type </a:t>
            </a:r>
            <a:endParaRPr lang="en-US" dirty="0"/>
          </a:p>
        </p:txBody>
      </p:sp>
      <p:pic>
        <p:nvPicPr>
          <p:cNvPr id="5" name="Content Placeholder 4"/>
          <p:cNvPicPr>
            <a:picLocks noGrp="1" noChangeAspect="1"/>
          </p:cNvPicPr>
          <p:nvPr>
            <p:ph idx="1"/>
          </p:nvPr>
        </p:nvPicPr>
        <p:blipFill rotWithShape="1">
          <a:blip r:embed="rId2"/>
          <a:srcRect l="34581" t="26075" r="23017" b="34842"/>
          <a:stretch/>
        </p:blipFill>
        <p:spPr>
          <a:xfrm>
            <a:off x="1570250" y="3474720"/>
            <a:ext cx="6428232" cy="3194636"/>
          </a:xfrm>
          <a:prstGeom prst="rect">
            <a:avLst/>
          </a:prstGeom>
        </p:spPr>
      </p:pic>
      <p:sp>
        <p:nvSpPr>
          <p:cNvPr id="4" name="Text Placeholder 3"/>
          <p:cNvSpPr>
            <a:spLocks noGrp="1"/>
          </p:cNvSpPr>
          <p:nvPr>
            <p:ph type="body" sz="quarter" idx="13"/>
          </p:nvPr>
        </p:nvSpPr>
        <p:spPr/>
        <p:txBody>
          <a:bodyPr/>
          <a:lstStyle/>
          <a:p>
            <a:endParaRPr lang="en-US" dirty="0"/>
          </a:p>
        </p:txBody>
      </p:sp>
      <p:pic>
        <p:nvPicPr>
          <p:cNvPr id="6" name="Picture 5"/>
          <p:cNvPicPr>
            <a:picLocks noChangeAspect="1"/>
          </p:cNvPicPr>
          <p:nvPr/>
        </p:nvPicPr>
        <p:blipFill rotWithShape="1">
          <a:blip r:embed="rId3"/>
          <a:srcRect l="35158" t="33246" r="23591" b="39796"/>
          <a:stretch/>
        </p:blipFill>
        <p:spPr>
          <a:xfrm>
            <a:off x="1024129" y="909810"/>
            <a:ext cx="7520475" cy="2649895"/>
          </a:xfrm>
          <a:prstGeom prst="rect">
            <a:avLst/>
          </a:prstGeom>
        </p:spPr>
      </p:pic>
    </p:spTree>
    <p:extLst>
      <p:ext uri="{BB962C8B-B14F-4D97-AF65-F5344CB8AC3E}">
        <p14:creationId xmlns:p14="http://schemas.microsoft.com/office/powerpoint/2010/main" val="215476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ADL Type Concept Details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2347135"/>
              </p:ext>
            </p:extLst>
          </p:nvPr>
        </p:nvGraphicFramePr>
        <p:xfrm>
          <a:off x="685800" y="2190750"/>
          <a:ext cx="7772400" cy="3342640"/>
        </p:xfrm>
        <a:graphic>
          <a:graphicData uri="http://schemas.openxmlformats.org/drawingml/2006/table">
            <a:tbl>
              <a:tblPr firstRow="1" bandRow="1">
                <a:tableStyleId>{5C22544A-7EE6-4342-B048-85BDC9FD1C3A}</a:tableStyleId>
              </a:tblPr>
              <a:tblGrid>
                <a:gridCol w="960120"/>
                <a:gridCol w="1602889"/>
                <a:gridCol w="5209391"/>
              </a:tblGrid>
              <a:tr h="370840">
                <a:tc>
                  <a:txBody>
                    <a:bodyPr/>
                    <a:lstStyle/>
                    <a:p>
                      <a:pPr algn="ctr" fontAlgn="b"/>
                      <a:r>
                        <a:rPr lang="en-US" sz="1800" b="1" i="0" u="none" strike="noStrike" dirty="0">
                          <a:solidFill>
                            <a:srgbClr val="000000"/>
                          </a:solidFill>
                          <a:effectLst/>
                          <a:latin typeface="Calibri" charset="0"/>
                        </a:rPr>
                        <a:t>Code</a:t>
                      </a:r>
                    </a:p>
                  </a:txBody>
                  <a:tcPr marL="12700" marR="12700" marT="12700" marB="0" anchor="b"/>
                </a:tc>
                <a:tc>
                  <a:txBody>
                    <a:bodyPr/>
                    <a:lstStyle/>
                    <a:p>
                      <a:pPr algn="ctr" fontAlgn="b"/>
                      <a:r>
                        <a:rPr lang="en-US" sz="1800" b="1" i="0" u="none" strike="noStrike" dirty="0">
                          <a:solidFill>
                            <a:srgbClr val="000000"/>
                          </a:solidFill>
                          <a:effectLst/>
                          <a:latin typeface="Calibri" charset="0"/>
                        </a:rPr>
                        <a:t>Descriptor</a:t>
                      </a:r>
                    </a:p>
                  </a:txBody>
                  <a:tcPr marL="12700" marR="12700" marT="12700" marB="0" anchor="b"/>
                </a:tc>
                <a:tc>
                  <a:txBody>
                    <a:bodyPr/>
                    <a:lstStyle/>
                    <a:p>
                      <a:pPr algn="ctr" fontAlgn="b"/>
                      <a:r>
                        <a:rPr lang="en-US" sz="1800" b="1" i="0" u="none" strike="noStrike" dirty="0">
                          <a:solidFill>
                            <a:srgbClr val="000000"/>
                          </a:solidFill>
                          <a:effectLst/>
                          <a:latin typeface="Calibri" charset="0"/>
                        </a:rPr>
                        <a:t>Comment</a:t>
                      </a:r>
                    </a:p>
                  </a:txBody>
                  <a:tcPr marL="12700" marR="12700" marT="12700" marB="0" anchor="b"/>
                </a:tc>
              </a:tr>
              <a:tr h="370840">
                <a:tc>
                  <a:txBody>
                    <a:bodyPr/>
                    <a:lstStyle/>
                    <a:p>
                      <a:pPr algn="l" fontAlgn="b"/>
                      <a:r>
                        <a:rPr lang="hu-HU" sz="1200" b="0" i="0" u="none" strike="noStrike">
                          <a:solidFill>
                            <a:srgbClr val="000000"/>
                          </a:solidFill>
                          <a:effectLst/>
                          <a:latin typeface="Calibri" charset="0"/>
                        </a:rPr>
                        <a:t>28408-3</a:t>
                      </a:r>
                    </a:p>
                  </a:txBody>
                  <a:tcPr marL="12700" marR="12700" marT="12700" marB="0" anchor="b"/>
                </a:tc>
                <a:tc>
                  <a:txBody>
                    <a:bodyPr/>
                    <a:lstStyle/>
                    <a:p>
                      <a:pPr algn="l" fontAlgn="b"/>
                      <a:r>
                        <a:rPr lang="en-US" sz="1200" b="0" i="0" u="none" strike="noStrike">
                          <a:solidFill>
                            <a:srgbClr val="000000"/>
                          </a:solidFill>
                          <a:effectLst/>
                          <a:latin typeface="Calibri" charset="0"/>
                        </a:rPr>
                        <a:t>Toileting [QAM]</a:t>
                      </a:r>
                    </a:p>
                  </a:txBody>
                  <a:tcPr marL="12700" marR="12700" marT="12700" marB="0" anchor="b"/>
                </a:tc>
                <a:tc>
                  <a:txBody>
                    <a:bodyPr/>
                    <a:lstStyle/>
                    <a:p>
                      <a:pPr algn="l" fontAlgn="b"/>
                      <a:r>
                        <a:rPr lang="en-US" sz="1200" b="0" i="0" u="none" strike="noStrike">
                          <a:solidFill>
                            <a:srgbClr val="000000"/>
                          </a:solidFill>
                          <a:effectLst/>
                          <a:latin typeface="Calibri" charset="0"/>
                        </a:rPr>
                        <a:t>A code restricted to use in the HIV-QAM questionnaire AND has a LOINC Normative Answer list for the answers that does not align with the “Ability” value set to be used per the template. There is no LOINC code available that can be substituted that meets the requirement.</a:t>
                      </a:r>
                    </a:p>
                  </a:txBody>
                  <a:tcPr marL="12700" marR="12700" marT="12700" marB="0" anchor="b"/>
                </a:tc>
              </a:tr>
              <a:tr h="370840">
                <a:tc>
                  <a:txBody>
                    <a:bodyPr/>
                    <a:lstStyle/>
                    <a:p>
                      <a:pPr algn="l" fontAlgn="b"/>
                      <a:r>
                        <a:rPr lang="hu-HU" sz="1200" b="0" i="0" u="none" strike="noStrike">
                          <a:solidFill>
                            <a:srgbClr val="000000"/>
                          </a:solidFill>
                          <a:effectLst/>
                          <a:latin typeface="Calibri" charset="0"/>
                        </a:rPr>
                        <a:t>28409-1</a:t>
                      </a:r>
                    </a:p>
                  </a:txBody>
                  <a:tcPr marL="12700" marR="12700" marT="12700" marB="0" anchor="b"/>
                </a:tc>
                <a:tc>
                  <a:txBody>
                    <a:bodyPr/>
                    <a:lstStyle/>
                    <a:p>
                      <a:pPr algn="l" fontAlgn="b"/>
                      <a:r>
                        <a:rPr lang="en-US" sz="1200" b="0" i="0" u="none" strike="noStrike">
                          <a:solidFill>
                            <a:srgbClr val="000000"/>
                          </a:solidFill>
                          <a:effectLst/>
                          <a:latin typeface="Calibri" charset="0"/>
                        </a:rPr>
                        <a:t>Dressing [QAM]</a:t>
                      </a:r>
                    </a:p>
                  </a:txBody>
                  <a:tcPr marL="12700" marR="12700" marT="12700" marB="0" anchor="b"/>
                </a:tc>
                <a:tc>
                  <a:txBody>
                    <a:bodyPr/>
                    <a:lstStyle/>
                    <a:p>
                      <a:pPr algn="l" fontAlgn="b"/>
                      <a:r>
                        <a:rPr lang="en-US" sz="1200" b="0" i="0" u="none" strike="noStrike">
                          <a:solidFill>
                            <a:srgbClr val="000000"/>
                          </a:solidFill>
                          <a:effectLst/>
                          <a:latin typeface="Calibri" charset="0"/>
                        </a:rPr>
                        <a:t>Same issue as above</a:t>
                      </a:r>
                    </a:p>
                  </a:txBody>
                  <a:tcPr marL="12700" marR="12700" marT="12700" marB="0" anchor="b"/>
                </a:tc>
              </a:tr>
              <a:tr h="370840">
                <a:tc>
                  <a:txBody>
                    <a:bodyPr/>
                    <a:lstStyle/>
                    <a:p>
                      <a:pPr algn="l" fontAlgn="b"/>
                      <a:r>
                        <a:rPr lang="is-IS" sz="1200" b="0" i="0" u="none" strike="noStrike">
                          <a:solidFill>
                            <a:srgbClr val="000000"/>
                          </a:solidFill>
                          <a:effectLst/>
                          <a:latin typeface="Calibri" charset="0"/>
                        </a:rPr>
                        <a:t>28413-3</a:t>
                      </a:r>
                    </a:p>
                  </a:txBody>
                  <a:tcPr marL="12700" marR="12700" marT="12700" marB="0" anchor="b"/>
                </a:tc>
                <a:tc>
                  <a:txBody>
                    <a:bodyPr/>
                    <a:lstStyle/>
                    <a:p>
                      <a:pPr algn="l" fontAlgn="b"/>
                      <a:r>
                        <a:rPr lang="en-US" sz="1200" b="0" i="0" u="none" strike="noStrike">
                          <a:solidFill>
                            <a:srgbClr val="000000"/>
                          </a:solidFill>
                          <a:effectLst/>
                          <a:latin typeface="Calibri" charset="0"/>
                        </a:rPr>
                        <a:t>Ambulation [QAM]</a:t>
                      </a:r>
                    </a:p>
                  </a:txBody>
                  <a:tcPr marL="12700" marR="12700" marT="12700" marB="0" anchor="b"/>
                </a:tc>
                <a:tc>
                  <a:txBody>
                    <a:bodyPr/>
                    <a:lstStyle/>
                    <a:p>
                      <a:pPr algn="l" fontAlgn="b"/>
                      <a:r>
                        <a:rPr lang="en-US" sz="1200" b="0" i="0" u="none" strike="noStrike">
                          <a:solidFill>
                            <a:srgbClr val="000000"/>
                          </a:solidFill>
                          <a:effectLst/>
                          <a:latin typeface="Calibri" charset="0"/>
                        </a:rPr>
                        <a:t>Same Issue as above</a:t>
                      </a:r>
                    </a:p>
                  </a:txBody>
                  <a:tcPr marL="12700" marR="12700" marT="12700" marB="0" anchor="b"/>
                </a:tc>
              </a:tr>
              <a:tr h="370840">
                <a:tc>
                  <a:txBody>
                    <a:bodyPr/>
                    <a:lstStyle/>
                    <a:p>
                      <a:pPr algn="l" fontAlgn="b"/>
                      <a:r>
                        <a:rPr lang="hu-HU" sz="1200" b="0" i="0" u="none" strike="noStrike">
                          <a:solidFill>
                            <a:srgbClr val="000000"/>
                          </a:solidFill>
                          <a:effectLst/>
                          <a:latin typeface="Calibri" charset="0"/>
                        </a:rPr>
                        <a:t>46008-9</a:t>
                      </a:r>
                    </a:p>
                  </a:txBody>
                  <a:tcPr marL="12700" marR="12700" marT="12700" marB="0" anchor="b"/>
                </a:tc>
                <a:tc>
                  <a:txBody>
                    <a:bodyPr/>
                    <a:lstStyle/>
                    <a:p>
                      <a:pPr algn="l" fontAlgn="b"/>
                      <a:r>
                        <a:rPr lang="en-US" sz="1200" b="0" i="0" u="none" strike="noStrike">
                          <a:solidFill>
                            <a:srgbClr val="000000"/>
                          </a:solidFill>
                          <a:effectLst/>
                          <a:latin typeface="Calibri" charset="0"/>
                        </a:rPr>
                        <a:t>Bathing</a:t>
                      </a:r>
                    </a:p>
                  </a:txBody>
                  <a:tcPr marL="12700" marR="12700" marT="12700" marB="0" anchor="b"/>
                </a:tc>
                <a:tc>
                  <a:txBody>
                    <a:bodyPr/>
                    <a:lstStyle/>
                    <a:p>
                      <a:pPr algn="l" fontAlgn="b"/>
                      <a:r>
                        <a:rPr lang="en-US" sz="1200" b="0" i="0" u="none" strike="noStrike">
                          <a:solidFill>
                            <a:srgbClr val="000000"/>
                          </a:solidFill>
                          <a:effectLst/>
                          <a:latin typeface="Calibri" charset="0"/>
                        </a:rPr>
                        <a:t>This is a unusual LOINC panel-type code that collects more specific MDS questionnaire concepts. While Susan will investigate, we do not think this concept is “designed” to be a stand alone code, even if it was not tied to the MDS instrument.</a:t>
                      </a:r>
                    </a:p>
                  </a:txBody>
                  <a:tcPr marL="12700" marR="12700" marT="12700" marB="0" anchor="b"/>
                </a:tc>
              </a:tr>
              <a:tr h="370840">
                <a:tc>
                  <a:txBody>
                    <a:bodyPr/>
                    <a:lstStyle/>
                    <a:p>
                      <a:pPr algn="l" fontAlgn="b"/>
                      <a:r>
                        <a:rPr lang="is-IS" sz="1200" b="0" i="0" u="none" strike="noStrike">
                          <a:solidFill>
                            <a:srgbClr val="000000"/>
                          </a:solidFill>
                          <a:effectLst/>
                          <a:latin typeface="Calibri" charset="0"/>
                        </a:rPr>
                        <a:t>46482-6</a:t>
                      </a:r>
                    </a:p>
                  </a:txBody>
                  <a:tcPr marL="12700" marR="12700" marT="12700" marB="0" anchor="b"/>
                </a:tc>
                <a:tc>
                  <a:txBody>
                    <a:bodyPr/>
                    <a:lstStyle/>
                    <a:p>
                      <a:pPr algn="l" fontAlgn="b"/>
                      <a:r>
                        <a:rPr lang="en-US" sz="1200" b="0" i="0" u="none" strike="noStrike">
                          <a:solidFill>
                            <a:srgbClr val="000000"/>
                          </a:solidFill>
                          <a:effectLst/>
                          <a:latin typeface="Calibri" charset="0"/>
                        </a:rPr>
                        <a:t>Transferring</a:t>
                      </a:r>
                    </a:p>
                  </a:txBody>
                  <a:tcPr marL="12700" marR="12700" marT="12700" marB="0" anchor="b"/>
                </a:tc>
                <a:tc>
                  <a:txBody>
                    <a:bodyPr/>
                    <a:lstStyle/>
                    <a:p>
                      <a:pPr algn="l" fontAlgn="b"/>
                      <a:r>
                        <a:rPr lang="en-US" sz="1200" b="0" i="0" u="none" strike="noStrike">
                          <a:solidFill>
                            <a:srgbClr val="000000"/>
                          </a:solidFill>
                          <a:effectLst/>
                          <a:latin typeface="Calibri" charset="0"/>
                        </a:rPr>
                        <a:t>Exact same situation as above but this is in the OASIS questionnaire.</a:t>
                      </a:r>
                    </a:p>
                  </a:txBody>
                  <a:tcPr marL="12700" marR="12700" marT="12700" marB="0" anchor="b"/>
                </a:tc>
              </a:tr>
              <a:tr h="370840">
                <a:tc>
                  <a:txBody>
                    <a:bodyPr/>
                    <a:lstStyle/>
                    <a:p>
                      <a:pPr algn="l" fontAlgn="b"/>
                      <a:r>
                        <a:rPr lang="is-IS" sz="1200" b="0" i="0" u="none" strike="noStrike">
                          <a:solidFill>
                            <a:srgbClr val="000000"/>
                          </a:solidFill>
                          <a:effectLst/>
                          <a:latin typeface="Calibri" charset="0"/>
                        </a:rPr>
                        <a:t>46484-2</a:t>
                      </a:r>
                    </a:p>
                  </a:txBody>
                  <a:tcPr marL="12700" marR="12700" marT="12700" marB="0" anchor="b"/>
                </a:tc>
                <a:tc>
                  <a:txBody>
                    <a:bodyPr/>
                    <a:lstStyle/>
                    <a:p>
                      <a:pPr algn="l" fontAlgn="b"/>
                      <a:r>
                        <a:rPr lang="en-US" sz="1200" b="0" i="0" u="none" strike="noStrike">
                          <a:solidFill>
                            <a:srgbClr val="000000"/>
                          </a:solidFill>
                          <a:effectLst/>
                          <a:latin typeface="Calibri" charset="0"/>
                        </a:rPr>
                        <a:t>Feeding or eating</a:t>
                      </a:r>
                    </a:p>
                  </a:txBody>
                  <a:tcPr marL="12700" marR="12700" marT="12700" marB="0" anchor="b"/>
                </a:tc>
                <a:tc>
                  <a:txBody>
                    <a:bodyPr/>
                    <a:lstStyle/>
                    <a:p>
                      <a:pPr algn="l" fontAlgn="b"/>
                      <a:r>
                        <a:rPr lang="en-US" sz="1200" b="0" i="0" u="none" strike="noStrike" dirty="0">
                          <a:solidFill>
                            <a:srgbClr val="000000"/>
                          </a:solidFill>
                          <a:effectLst/>
                          <a:latin typeface="Calibri" charset="0"/>
                        </a:rPr>
                        <a:t>Same OASIS questionnaire situation as above.</a:t>
                      </a:r>
                    </a:p>
                  </a:txBody>
                  <a:tcPr marL="12700" marR="12700" marT="12700" marB="0" anchor="b"/>
                </a:tc>
              </a:tr>
            </a:tbl>
          </a:graphicData>
        </a:graphic>
      </p:graphicFrame>
      <p:sp>
        <p:nvSpPr>
          <p:cNvPr id="4" name="Text Placeholder 3"/>
          <p:cNvSpPr>
            <a:spLocks noGrp="1"/>
          </p:cNvSpPr>
          <p:nvPr>
            <p:ph type="body" sz="quarter" idx="13"/>
          </p:nvPr>
        </p:nvSpPr>
        <p:spPr/>
        <p:txBody>
          <a:bodyPr/>
          <a:lstStyle/>
          <a:p>
            <a:pPr algn="ctr"/>
            <a:r>
              <a:rPr lang="en-US" dirty="0" smtClean="0"/>
              <a:t>Issues with the use of survey concepts</a:t>
            </a:r>
            <a:endParaRPr lang="en-US" dirty="0"/>
          </a:p>
        </p:txBody>
      </p:sp>
    </p:spTree>
    <p:extLst>
      <p:ext uri="{BB962C8B-B14F-4D97-AF65-F5344CB8AC3E}">
        <p14:creationId xmlns:p14="http://schemas.microsoft.com/office/powerpoint/2010/main" val="191267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269"/>
            <a:ext cx="7772400" cy="847355"/>
          </a:xfrm>
        </p:spPr>
        <p:txBody>
          <a:bodyPr>
            <a:normAutofit fontScale="90000"/>
          </a:bodyPr>
          <a:lstStyle/>
          <a:p>
            <a:r>
              <a:rPr lang="en-US" dirty="0" smtClean="0"/>
              <a:t>ADL C-CDA Mapping Issues and Proposed Solutions</a:t>
            </a:r>
            <a:endParaRPr lang="en-US" dirty="0"/>
          </a:p>
        </p:txBody>
      </p:sp>
      <p:sp>
        <p:nvSpPr>
          <p:cNvPr id="3" name="Content Placeholder 2"/>
          <p:cNvSpPr>
            <a:spLocks noGrp="1"/>
          </p:cNvSpPr>
          <p:nvPr>
            <p:ph idx="1"/>
          </p:nvPr>
        </p:nvSpPr>
        <p:spPr>
          <a:xfrm>
            <a:off x="566928" y="1063087"/>
            <a:ext cx="8193024" cy="4967575"/>
          </a:xfrm>
        </p:spPr>
        <p:txBody>
          <a:bodyPr>
            <a:normAutofit lnSpcReduction="10000"/>
          </a:bodyPr>
          <a:lstStyle/>
          <a:p>
            <a:r>
              <a:rPr lang="en-US" dirty="0" smtClean="0"/>
              <a:t>Issues</a:t>
            </a:r>
          </a:p>
          <a:p>
            <a:pPr lvl="1"/>
            <a:r>
              <a:rPr lang="en-US" dirty="0" smtClean="0"/>
              <a:t>46008-9 Bathing is an MDS Panel (not an observation)</a:t>
            </a:r>
          </a:p>
          <a:p>
            <a:pPr lvl="2"/>
            <a:r>
              <a:rPr lang="en-US" dirty="0" smtClean="0"/>
              <a:t>“Panel” is not in the LOINC component name</a:t>
            </a:r>
          </a:p>
          <a:p>
            <a:pPr lvl="1"/>
            <a:r>
              <a:rPr lang="en-US" dirty="0" smtClean="0"/>
              <a:t>28409-1 Dressing, 28408-3; Toileting; 28413-3 Ambulation</a:t>
            </a:r>
            <a:endParaRPr lang="en-US" dirty="0"/>
          </a:p>
          <a:p>
            <a:pPr lvl="2"/>
            <a:r>
              <a:rPr lang="en-US" dirty="0" smtClean="0"/>
              <a:t>Comes from the QAM (Quality Audit Marker)</a:t>
            </a:r>
          </a:p>
          <a:p>
            <a:pPr lvl="2"/>
            <a:r>
              <a:rPr lang="en-US" dirty="0" smtClean="0"/>
              <a:t>Value sets are normative (not the C-CDA value set)</a:t>
            </a:r>
          </a:p>
          <a:p>
            <a:pPr lvl="1"/>
            <a:r>
              <a:rPr lang="en-US" dirty="0" smtClean="0"/>
              <a:t>46482-6 Transferring and 46008-9 Bathing are OASIS Panels</a:t>
            </a:r>
          </a:p>
          <a:p>
            <a:pPr lvl="2"/>
            <a:r>
              <a:rPr lang="en-US" dirty="0"/>
              <a:t>“Panel” is not in the LOINC component </a:t>
            </a:r>
            <a:r>
              <a:rPr lang="en-US" dirty="0" smtClean="0"/>
              <a:t>name</a:t>
            </a:r>
          </a:p>
          <a:p>
            <a:r>
              <a:rPr lang="en-US" dirty="0" smtClean="0"/>
              <a:t>Solution</a:t>
            </a:r>
          </a:p>
          <a:p>
            <a:pPr lvl="1"/>
            <a:r>
              <a:rPr lang="en-US" dirty="0" smtClean="0"/>
              <a:t>LOINC include “Panel” in the component name where Panel Type = Panel</a:t>
            </a:r>
          </a:p>
          <a:p>
            <a:pPr lvl="1"/>
            <a:r>
              <a:rPr lang="en-US" dirty="0" smtClean="0"/>
              <a:t>Create a new ADL panel with the above observations </a:t>
            </a:r>
          </a:p>
          <a:p>
            <a:pPr lvl="1"/>
            <a:r>
              <a:rPr lang="en-US" dirty="0" smtClean="0"/>
              <a:t>Value set will not be normative and will include the values from the C-CDA</a:t>
            </a:r>
          </a:p>
          <a:p>
            <a:pPr lvl="1"/>
            <a:r>
              <a:rPr lang="en-US" dirty="0" smtClean="0"/>
              <a:t>ADL SNOMED CT value set will be placed in VSAC</a:t>
            </a:r>
          </a:p>
        </p:txBody>
      </p:sp>
    </p:spTree>
    <p:extLst>
      <p:ext uri="{BB962C8B-B14F-4D97-AF65-F5344CB8AC3E}">
        <p14:creationId xmlns:p14="http://schemas.microsoft.com/office/powerpoint/2010/main" val="425292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09" y="32638"/>
            <a:ext cx="7772400" cy="847355"/>
          </a:xfrm>
        </p:spPr>
        <p:txBody>
          <a:bodyPr>
            <a:normAutofit/>
          </a:bodyPr>
          <a:lstStyle/>
          <a:p>
            <a:r>
              <a:rPr lang="en-US" sz="2800" kern="1200" dirty="0" smtClean="0">
                <a:solidFill>
                  <a:srgbClr val="005FAD"/>
                </a:solidFill>
                <a:effectLst/>
                <a:latin typeface="Times New Roman"/>
                <a:ea typeface="+mj-ea"/>
                <a:cs typeface="Times New Roman"/>
              </a:rPr>
              <a:t>Wound Characteristics</a:t>
            </a:r>
            <a:endParaRPr lang="en-US" dirty="0"/>
          </a:p>
        </p:txBody>
      </p:sp>
      <p:sp>
        <p:nvSpPr>
          <p:cNvPr id="3" name="Content Placeholder 2"/>
          <p:cNvSpPr>
            <a:spLocks noGrp="1"/>
          </p:cNvSpPr>
          <p:nvPr>
            <p:ph idx="1"/>
          </p:nvPr>
        </p:nvSpPr>
        <p:spPr>
          <a:xfrm>
            <a:off x="685800" y="5339399"/>
            <a:ext cx="7772400" cy="1230366"/>
          </a:xfrm>
        </p:spPr>
        <p:txBody>
          <a:bodyPr>
            <a:normAutofit fontScale="70000" lnSpcReduction="20000"/>
          </a:bodyPr>
          <a:lstStyle/>
          <a:p>
            <a:pPr lvl="0"/>
            <a:r>
              <a:rPr lang="en-US" sz="2800" kern="1200" dirty="0" smtClean="0">
                <a:solidFill>
                  <a:srgbClr val="005FAD"/>
                </a:solidFill>
                <a:effectLst/>
                <a:latin typeface="Times New Roman"/>
                <a:ea typeface="+mj-ea"/>
                <a:cs typeface="Times New Roman"/>
              </a:rPr>
              <a:t>Semantically incorrect </a:t>
            </a:r>
          </a:p>
          <a:p>
            <a:pPr lvl="1"/>
            <a:r>
              <a:rPr lang="en-US" dirty="0" smtClean="0">
                <a:solidFill>
                  <a:srgbClr val="005FAD"/>
                </a:solidFill>
                <a:latin typeface="Times New Roman"/>
                <a:ea typeface="+mj-ea"/>
                <a:cs typeface="Times New Roman"/>
              </a:rPr>
              <a:t>created as a</a:t>
            </a:r>
            <a:r>
              <a:rPr lang="en-US" kern="1200" dirty="0" smtClean="0">
                <a:solidFill>
                  <a:srgbClr val="005FAD"/>
                </a:solidFill>
                <a:effectLst/>
                <a:latin typeface="Times New Roman"/>
                <a:ea typeface="+mj-ea"/>
                <a:cs typeface="Times New Roman"/>
              </a:rPr>
              <a:t> list of assertions with no observation</a:t>
            </a:r>
          </a:p>
          <a:p>
            <a:pPr lvl="0"/>
            <a:r>
              <a:rPr lang="en-US" sz="2800" dirty="0" smtClean="0">
                <a:solidFill>
                  <a:srgbClr val="005FAD"/>
                </a:solidFill>
                <a:latin typeface="Times New Roman"/>
                <a:ea typeface="+mj-ea"/>
                <a:cs typeface="Times New Roman"/>
              </a:rPr>
              <a:t>Solution: use the LOINC specific observations for these (Wound odor, wound edge color, wound induration, etc.) with </a:t>
            </a:r>
            <a:r>
              <a:rPr lang="en-US" sz="2800" dirty="0" err="1" smtClean="0">
                <a:solidFill>
                  <a:srgbClr val="005FAD"/>
                </a:solidFill>
                <a:latin typeface="Times New Roman"/>
                <a:ea typeface="+mj-ea"/>
                <a:cs typeface="Times New Roman"/>
              </a:rPr>
              <a:t>abov</a:t>
            </a:r>
            <a:r>
              <a:rPr lang="en-US" sz="2800" dirty="0" smtClean="0">
                <a:solidFill>
                  <a:srgbClr val="005FAD"/>
                </a:solidFill>
                <a:latin typeface="Times New Roman"/>
                <a:ea typeface="+mj-ea"/>
                <a:cs typeface="Times New Roman"/>
              </a:rPr>
              <a:t> as values </a:t>
            </a:r>
            <a:endParaRPr lang="en-US" sz="2800" kern="1200" dirty="0" smtClean="0">
              <a:solidFill>
                <a:srgbClr val="005FAD"/>
              </a:solidFill>
              <a:effectLst/>
              <a:latin typeface="Times New Roman"/>
              <a:ea typeface="+mj-ea"/>
              <a:cs typeface="Times New Roman"/>
            </a:endParaRPr>
          </a:p>
        </p:txBody>
      </p:sp>
      <p:pic>
        <p:nvPicPr>
          <p:cNvPr id="2051" name="68DF81CB-431F-42BC-A2A6-41AF0A2A9E81" descr="E8A14FFA-7AD2-433D-B8EB-5AF6F3804157@hs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68" y="873762"/>
            <a:ext cx="60960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11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09" y="32638"/>
            <a:ext cx="7772400" cy="847355"/>
          </a:xfrm>
        </p:spPr>
        <p:txBody>
          <a:bodyPr>
            <a:normAutofit/>
          </a:bodyPr>
          <a:lstStyle/>
          <a:p>
            <a:r>
              <a:rPr lang="en-US" sz="2800" kern="1200" dirty="0" smtClean="0">
                <a:solidFill>
                  <a:srgbClr val="005FAD"/>
                </a:solidFill>
                <a:effectLst/>
                <a:latin typeface="Times New Roman"/>
                <a:ea typeface="+mj-ea"/>
                <a:cs typeface="Times New Roman"/>
              </a:rPr>
              <a:t>Wound Type</a:t>
            </a:r>
            <a:endParaRPr lang="en-US" dirty="0"/>
          </a:p>
        </p:txBody>
      </p:sp>
      <p:sp>
        <p:nvSpPr>
          <p:cNvPr id="3" name="Content Placeholder 2"/>
          <p:cNvSpPr>
            <a:spLocks noGrp="1"/>
          </p:cNvSpPr>
          <p:nvPr>
            <p:ph idx="1"/>
          </p:nvPr>
        </p:nvSpPr>
        <p:spPr>
          <a:xfrm>
            <a:off x="685800" y="5270646"/>
            <a:ext cx="7470648" cy="1299119"/>
          </a:xfrm>
        </p:spPr>
        <p:txBody>
          <a:bodyPr>
            <a:normAutofit fontScale="92500" lnSpcReduction="20000"/>
          </a:bodyPr>
          <a:lstStyle/>
          <a:p>
            <a:pPr lvl="0"/>
            <a:r>
              <a:rPr lang="en-US" sz="2800" kern="1200" dirty="0" smtClean="0">
                <a:solidFill>
                  <a:srgbClr val="005FAD"/>
                </a:solidFill>
                <a:effectLst/>
                <a:latin typeface="Times New Roman"/>
                <a:ea typeface="+mj-ea"/>
                <a:cs typeface="Times New Roman"/>
              </a:rPr>
              <a:t>Incomplete value set</a:t>
            </a:r>
          </a:p>
          <a:p>
            <a:pPr lvl="1"/>
            <a:r>
              <a:rPr lang="en-US" dirty="0" smtClean="0">
                <a:solidFill>
                  <a:srgbClr val="005FAD"/>
                </a:solidFill>
                <a:latin typeface="Times New Roman"/>
                <a:ea typeface="+mj-ea"/>
                <a:cs typeface="Times New Roman"/>
              </a:rPr>
              <a:t>The most complete set was created by the nurses but not in VSAC</a:t>
            </a:r>
          </a:p>
          <a:p>
            <a:pPr lvl="1"/>
            <a:r>
              <a:rPr lang="en-US" kern="1200" dirty="0" smtClean="0">
                <a:solidFill>
                  <a:srgbClr val="005FAD"/>
                </a:solidFill>
                <a:effectLst/>
                <a:latin typeface="Times New Roman"/>
                <a:ea typeface="+mj-ea"/>
                <a:cs typeface="Times New Roman"/>
              </a:rPr>
              <a:t>Solution – 1) ensure the value set contains the values above</a:t>
            </a:r>
            <a:r>
              <a:rPr lang="en-US" dirty="0">
                <a:solidFill>
                  <a:srgbClr val="005FAD"/>
                </a:solidFill>
                <a:latin typeface="Times New Roman"/>
                <a:ea typeface="+mj-ea"/>
                <a:cs typeface="Times New Roman"/>
              </a:rPr>
              <a:t> </a:t>
            </a:r>
            <a:r>
              <a:rPr lang="en-US" dirty="0" smtClean="0">
                <a:solidFill>
                  <a:srgbClr val="005FAD"/>
                </a:solidFill>
                <a:latin typeface="Times New Roman"/>
                <a:ea typeface="+mj-ea"/>
                <a:cs typeface="Times New Roman"/>
              </a:rPr>
              <a:t>and 2) load value set</a:t>
            </a:r>
            <a:endParaRPr lang="en-US" kern="1200" dirty="0" smtClean="0">
              <a:solidFill>
                <a:srgbClr val="005FAD"/>
              </a:solidFill>
              <a:effectLst/>
              <a:latin typeface="Times New Roman"/>
              <a:ea typeface="+mj-ea"/>
              <a:cs typeface="Times New Roman"/>
            </a:endParaRPr>
          </a:p>
        </p:txBody>
      </p:sp>
      <p:pic>
        <p:nvPicPr>
          <p:cNvPr id="4099" name="9D97FDBF-68A1-48E7-AB21-A18B35DFBFEC" descr="A62BB013-2E53-4BA0-9868-5F1F734B7D80@hs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619" y="736746"/>
            <a:ext cx="6096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05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Moving Forward Discussion</a:t>
            </a:r>
            <a:endParaRPr lang="en-US" dirty="0"/>
          </a:p>
        </p:txBody>
      </p:sp>
      <p:sp>
        <p:nvSpPr>
          <p:cNvPr id="7" name="Content Placeholder 6"/>
          <p:cNvSpPr>
            <a:spLocks noGrp="1"/>
          </p:cNvSpPr>
          <p:nvPr>
            <p:ph idx="1"/>
          </p:nvPr>
        </p:nvSpPr>
        <p:spPr>
          <a:xfrm>
            <a:off x="685800" y="1691640"/>
            <a:ext cx="7772400" cy="4336639"/>
          </a:xfrm>
        </p:spPr>
        <p:txBody>
          <a:bodyPr/>
          <a:lstStyle/>
          <a:p>
            <a:r>
              <a:rPr lang="en-US" dirty="0" smtClean="0"/>
              <a:t>Make sure all Panel’s are labeled as such</a:t>
            </a:r>
          </a:p>
          <a:p>
            <a:r>
              <a:rPr lang="en-US" dirty="0" smtClean="0"/>
              <a:t>Balloted artifacts with terminology binding</a:t>
            </a:r>
          </a:p>
          <a:p>
            <a:pPr lvl="1"/>
            <a:r>
              <a:rPr lang="en-US" dirty="0" smtClean="0"/>
              <a:t>Need a formal QA and validation process prior to balloting</a:t>
            </a:r>
          </a:p>
          <a:p>
            <a:r>
              <a:rPr lang="en-US" dirty="0" smtClean="0"/>
              <a:t>Binding guidelines need to be established and published</a:t>
            </a:r>
          </a:p>
          <a:p>
            <a:pPr lvl="1"/>
            <a:r>
              <a:rPr lang="en-US" dirty="0" smtClean="0"/>
              <a:t>Pre vs. post coordination</a:t>
            </a:r>
          </a:p>
          <a:p>
            <a:pPr lvl="1"/>
            <a:r>
              <a:rPr lang="en-US" dirty="0" smtClean="0"/>
              <a:t>Normative vs. example value sets</a:t>
            </a:r>
          </a:p>
          <a:p>
            <a:pPr lvl="1"/>
            <a:r>
              <a:rPr lang="en-US" dirty="0" smtClean="0"/>
              <a:t>What terminology to use when and where</a:t>
            </a:r>
          </a:p>
          <a:p>
            <a:pPr lvl="1"/>
            <a:r>
              <a:rPr lang="en-US" dirty="0" smtClean="0"/>
              <a:t>Could possibly use the CIMI high level patterns to guide binding</a:t>
            </a:r>
          </a:p>
          <a:p>
            <a:pPr lvl="1"/>
            <a:endParaRPr lang="en-US" dirty="0"/>
          </a:p>
        </p:txBody>
      </p:sp>
    </p:spTree>
    <p:extLst>
      <p:ext uri="{BB962C8B-B14F-4D97-AF65-F5344CB8AC3E}">
        <p14:creationId xmlns:p14="http://schemas.microsoft.com/office/powerpoint/2010/main" val="3397476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CDACodingIssuesSolutions_v1.potx" id="{C035893C-68B2-411A-A88D-F314E30FFDE2}" vid="{A77319EB-1C38-4287-B39C-1BA2A50FF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22be0be7-9e35-4b01-967c-b1a6133b0a57">
      <Url xsi:nil="true"/>
      <Description xsi:nil="true"/>
    </Thumbnail>
    <Program xmlns="22be0be7-9e35-4b01-967c-b1a6133b0a57" xsi:nil="true"/>
    <Design_x0020_Style xmlns="22be0be7-9e35-4b01-967c-b1a6133b0a57" xsi:nil="true"/>
    <Template_x0020_Type xmlns="22be0be7-9e35-4b01-967c-b1a6133b0a57" xsi:nil="true"/>
    <Description xmlns="281728da-8900-40e4-867f-14504f6023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H Document" ma:contentTypeID="0x0101002AD1DD88DE798E40AFADFC5F01FFECA800DCBF066A63932D4B9C0598AE555FB4E4" ma:contentTypeVersion="16" ma:contentTypeDescription="" ma:contentTypeScope="" ma:versionID="ea999e61bed5fbf569dc4cbb34337cfb">
  <xsd:schema xmlns:xsd="http://www.w3.org/2001/XMLSchema" xmlns:xs="http://www.w3.org/2001/XMLSchema" xmlns:p="http://schemas.microsoft.com/office/2006/metadata/properties" xmlns:ns3="22be0be7-9e35-4b01-967c-b1a6133b0a57" xmlns:ns4="281728da-8900-40e4-867f-14504f602392" targetNamespace="http://schemas.microsoft.com/office/2006/metadata/properties" ma:root="true" ma:fieldsID="4b3d96283ea4dccf45de5a30481634ec" ns3:_="" ns4:_="">
    <xsd:import namespace="22be0be7-9e35-4b01-967c-b1a6133b0a57"/>
    <xsd:import namespace="281728da-8900-40e4-867f-14504f602392"/>
    <xsd:element name="properties">
      <xsd:complexType>
        <xsd:sequence>
          <xsd:element name="documentManagement">
            <xsd:complexType>
              <xsd:all>
                <xsd:element ref="ns3:Design_x0020_Style" minOccurs="0"/>
                <xsd:element ref="ns3:Template_x0020_Type" minOccurs="0"/>
                <xsd:element ref="ns3:Program" minOccurs="0"/>
                <xsd:element ref="ns3:Thumbnail" minOccurs="0"/>
                <xsd:element ref="ns4: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e0be7-9e35-4b01-967c-b1a6133b0a57" elementFormDefault="qualified">
    <xsd:import namespace="http://schemas.microsoft.com/office/2006/documentManagement/types"/>
    <xsd:import namespace="http://schemas.microsoft.com/office/infopath/2007/PartnerControls"/>
    <xsd:element name="Design_x0020_Style" ma:index="10" nillable="true" ma:displayName="Design Style" ma:format="Dropdown" ma:internalName="Design_x0020_Style">
      <xsd:simpleType>
        <xsd:restriction base="dms:Choice">
          <xsd:enumeration value="Basic Arch"/>
          <xsd:enumeration value="Basic Wave"/>
          <xsd:enumeration value="Descending Wave"/>
          <xsd:enumeration value="Preferred"/>
          <xsd:enumeration value="Wavelength"/>
        </xsd:restriction>
      </xsd:simpleType>
    </xsd:element>
    <xsd:element name="Template_x0020_Type" ma:index="11" nillable="true" ma:displayName="Template Type" ma:format="Dropdown" ma:internalName="Template_x0020_Type">
      <xsd:simpleType>
        <xsd:restriction base="dms:Choice">
          <xsd:enumeration value="Agenda"/>
          <xsd:enumeration value="Fax"/>
          <xsd:enumeration value="Letterhead"/>
          <xsd:enumeration value="Memo"/>
          <xsd:enumeration value="Presentation"/>
          <xsd:enumeration value="Thank You Card"/>
        </xsd:restriction>
      </xsd:simpleType>
    </xsd:element>
    <xsd:element name="Program" ma:index="12" nillable="true" ma:displayName="Program" ma:format="Dropdown" ma:internalName="Program">
      <xsd:simpleType>
        <xsd:restriction base="dms:Choice">
          <xsd:enumeration value="Adobe Illustrator"/>
          <xsd:enumeration value="Adobe InDesign"/>
          <xsd:enumeration value="Adobe Photoshop"/>
          <xsd:enumeration value="KeyNote"/>
          <xsd:enumeration value="Microsoft PowerPoint"/>
          <xsd:enumeration value="Microsoft Word"/>
        </xsd:restriction>
      </xsd:simpleType>
    </xsd:element>
    <xsd:element name="Thumbnail" ma:index="1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1728da-8900-40e4-867f-14504f602392" elementFormDefault="qualified">
    <xsd:import namespace="http://schemas.microsoft.com/office/2006/documentManagement/types"/>
    <xsd:import namespace="http://schemas.microsoft.com/office/infopath/2007/PartnerControls"/>
    <xsd:element name="Description" ma:index="14" nillable="true" ma:displayName="Description" ma:description="Short summary describing the document." ma:internalName="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3bcccac-9386-4e9c-8156-47996da43f5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0D8196-D7AB-4F33-9995-3255C471CE31}">
  <ds:schemaRefs>
    <ds:schemaRef ds:uri="http://www.w3.org/XML/1998/namespace"/>
    <ds:schemaRef ds:uri="http://purl.org/dc/terms/"/>
    <ds:schemaRef ds:uri="http://schemas.microsoft.com/office/2006/documentManagement/types"/>
    <ds:schemaRef ds:uri="http://purl.org/dc/elements/1.1/"/>
    <ds:schemaRef ds:uri="281728da-8900-40e4-867f-14504f602392"/>
    <ds:schemaRef ds:uri="http://purl.org/dc/dcmitype/"/>
    <ds:schemaRef ds:uri="http://schemas.openxmlformats.org/package/2006/metadata/core-properties"/>
    <ds:schemaRef ds:uri="http://schemas.microsoft.com/office/infopath/2007/PartnerControls"/>
    <ds:schemaRef ds:uri="http://schemas.microsoft.com/office/2006/metadata/properties"/>
    <ds:schemaRef ds:uri="22be0be7-9e35-4b01-967c-b1a6133b0a57"/>
  </ds:schemaRefs>
</ds:datastoreItem>
</file>

<file path=customXml/itemProps2.xml><?xml version="1.0" encoding="utf-8"?>
<ds:datastoreItem xmlns:ds="http://schemas.openxmlformats.org/officeDocument/2006/customXml" ds:itemID="{3C2735F1-68C3-4B6F-B5B1-ED1750A0A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be0be7-9e35-4b01-967c-b1a6133b0a57"/>
    <ds:schemaRef ds:uri="281728da-8900-40e4-867f-14504f6023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C3322E-6F4F-440B-A2C2-EE65766B27FD}">
  <ds:schemaRefs>
    <ds:schemaRef ds:uri="Microsoft.SharePoint.Taxonomy.ContentTypeSync"/>
  </ds:schemaRefs>
</ds:datastoreItem>
</file>

<file path=customXml/itemProps4.xml><?xml version="1.0" encoding="utf-8"?>
<ds:datastoreItem xmlns:ds="http://schemas.openxmlformats.org/officeDocument/2006/customXml" ds:itemID="{E9D623AD-CB26-4931-895D-756506A5C5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TotalTime>
  <Words>581</Words>
  <Application>Microsoft Office PowerPoint</Application>
  <PresentationFormat>On-screen Show (4:3)</PresentationFormat>
  <Paragraphs>86</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Times New Roman</vt:lpstr>
      <vt:lpstr>Office Theme</vt:lpstr>
      <vt:lpstr>C-CDA Encoding Issues and Solutions</vt:lpstr>
      <vt:lpstr>Value Sets Discussed Today</vt:lpstr>
      <vt:lpstr>When is it ok to reuse a LOINC question from an existing instrument? Guidance From Dan Vreeman’s Blog  </vt:lpstr>
      <vt:lpstr>Activities of Daily Living (ADL) Result Type </vt:lpstr>
      <vt:lpstr>ADL Type Concept Details</vt:lpstr>
      <vt:lpstr>ADL C-CDA Mapping Issues and Proposed Solutions</vt:lpstr>
      <vt:lpstr>Wound Characteristics</vt:lpstr>
      <vt:lpstr>Wound Type</vt:lpstr>
      <vt:lpstr>Moving Forward Discussion</vt:lpstr>
    </vt:vector>
  </TitlesOfParts>
  <Company>R&amp;R Partners,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Tiffeny Yen</dc:creator>
  <cp:lastModifiedBy>Susan Matney</cp:lastModifiedBy>
  <cp:revision>48</cp:revision>
  <cp:lastPrinted>2014-10-22T01:19:31Z</cp:lastPrinted>
  <dcterms:created xsi:type="dcterms:W3CDTF">2014-10-21T22:28:54Z</dcterms:created>
  <dcterms:modified xsi:type="dcterms:W3CDTF">2016-08-19T15:37:44Z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0x0101002AD1DD88DE798E40AFADFC5F01FFECA800DCBF066A63932D4B9C0598AE555FB4E4</vt:lpwstr>
  </property>
</Properties>
</file>